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7" roundtripDataSignature="AMtx7mg5hwj00ckA380JV38IhoSZSwmL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7"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54" name="Google Shape;254;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55" name="Google Shape;255;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At the ceremony on June 27, only one student per group will be awarded from the raffle. </a:t>
            </a:r>
            <a:endParaRPr/>
          </a:p>
          <a:p>
            <a:pPr indent="0" lvl="0" marL="0" rtl="0" algn="l">
              <a:spcBef>
                <a:spcPts val="0"/>
              </a:spcBef>
              <a:spcAft>
                <a:spcPts val="0"/>
              </a:spcAft>
              <a:buNone/>
            </a:pPr>
            <a:r>
              <a:rPr lang="en-US"/>
              <a:t>On June 27th, we will let the student know if they are the winner so that they know to return to the ceremony.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elementary student</a:t>
            </a:r>
            <a:endParaRPr/>
          </a:p>
          <a:p>
            <a:pPr indent="0" lvl="0" marL="0" rtl="0" algn="l">
              <a:spcBef>
                <a:spcPts val="0"/>
              </a:spcBef>
              <a:spcAft>
                <a:spcPts val="0"/>
              </a:spcAft>
              <a:buNone/>
            </a:pPr>
            <a:r>
              <a:rPr lang="en-US"/>
              <a:t>-1 middle school student</a:t>
            </a:r>
            <a:endParaRPr/>
          </a:p>
          <a:p>
            <a:pPr indent="0" lvl="0" marL="0" rtl="0" algn="l">
              <a:spcBef>
                <a:spcPts val="0"/>
              </a:spcBef>
              <a:spcAft>
                <a:spcPts val="0"/>
              </a:spcAft>
              <a:buNone/>
            </a:pPr>
            <a:r>
              <a:rPr lang="en-US"/>
              <a:t>-high school student</a:t>
            </a:r>
            <a:endParaRPr/>
          </a:p>
        </p:txBody>
      </p:sp>
      <p:sp>
        <p:nvSpPr>
          <p:cNvPr id="257" name="Google Shape;257;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58" name="Google Shape;258;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2" name="Google Shape;272;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73" name="Google Shape;273;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 to PDF Forklift Instructions: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https://jeroenhartsuiker.nl/lego/spike%20prime%20forklift.pdf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Check and create new qr code if necessary.</a:t>
            </a:r>
            <a:endParaRPr/>
          </a:p>
        </p:txBody>
      </p:sp>
      <p:sp>
        <p:nvSpPr>
          <p:cNvPr id="275" name="Google Shape;275;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6" name="Google Shape;276;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8771eee1c7_0_38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g38771eee1c7_0_38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1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17" name="Google Shape;317;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18" name="Google Shape;318;p1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touch sensor does not need to be attached to the robot, just plugged in. We want students to reenact an object on the railroad, alerting the oncoming train of the obstruction ahead.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Middle School: Have students create a forklift to lift a wheel and axle.</a:t>
            </a:r>
            <a:endParaRPr/>
          </a:p>
        </p:txBody>
      </p:sp>
      <p:sp>
        <p:nvSpPr>
          <p:cNvPr id="320" name="Google Shape;320;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21" name="Google Shape;321;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28" name="Google Shape;328;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29" name="Google Shape;329;p1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For this task, students will have to incorporate loops and conditional statements they learned the previous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Probe them and guide them, but try not to give them the answer right away. </a:t>
            </a:r>
            <a:endParaRPr/>
          </a:p>
        </p:txBody>
      </p:sp>
      <p:sp>
        <p:nvSpPr>
          <p:cNvPr id="331" name="Google Shape;331;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2" name="Google Shape;332;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1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 name="Google Shape;347;p2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8771eee1c7_0_46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g38771eee1c7_0_46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7" name="Google Shape;137;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8" name="Google Shape;138;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Kahoot link:</a:t>
            </a:r>
            <a:endParaRPr/>
          </a:p>
          <a:p>
            <a:pPr indent="0" lvl="0" marL="0" rtl="0" algn="l">
              <a:spcBef>
                <a:spcPts val="0"/>
              </a:spcBef>
              <a:spcAft>
                <a:spcPts val="0"/>
              </a:spcAft>
              <a:buNone/>
            </a:pPr>
            <a:r>
              <a:rPr lang="en-US"/>
              <a:t>https://create.kahoot.it/share/types-of-shipping-containers-and-their-uses/e4f96520-65cc-4c23-aea6-016e06fd5eab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Quizlet Live link:</a:t>
            </a:r>
            <a:endParaRPr/>
          </a:p>
          <a:p>
            <a:pPr indent="0" lvl="0" marL="0" rtl="0" algn="l">
              <a:spcBef>
                <a:spcPts val="0"/>
              </a:spcBef>
              <a:spcAft>
                <a:spcPts val="0"/>
              </a:spcAft>
              <a:buNone/>
            </a:pPr>
            <a:r>
              <a:rPr lang="en-US"/>
              <a:t>https://quizlet.com/1050005990/types-of-shipping-containers-and-their-uses-flash-cards/?i=115ufs&amp;x=1jqt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Ensure iPads are connected beforehand and offer incentive to winning team.</a:t>
            </a:r>
            <a:endParaRPr/>
          </a:p>
          <a:p>
            <a:pPr indent="0" lvl="0" marL="0" rtl="0" algn="l">
              <a:spcBef>
                <a:spcPts val="0"/>
              </a:spcBef>
              <a:spcAft>
                <a:spcPts val="0"/>
              </a:spcAft>
              <a:buNone/>
            </a:pPr>
            <a:r>
              <a:rPr lang="en-US"/>
              <a:t> </a:t>
            </a:r>
            <a:endParaRPr/>
          </a:p>
        </p:txBody>
      </p:sp>
      <p:sp>
        <p:nvSpPr>
          <p:cNvPr id="140" name="Google Shape;140;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41" name="Google Shape;141;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8771eee1c7_0_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4" name="Google Shape;164;g38771eee1c7_0_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5" name="Google Shape;165;g38771eee1c7_0_0: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8771eee1c7_0_0: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Quizizz</a:t>
            </a:r>
            <a:endParaRPr/>
          </a:p>
          <a:p>
            <a:pPr indent="0" lvl="0" marL="0" rtl="0" algn="l">
              <a:spcBef>
                <a:spcPts val="0"/>
              </a:spcBef>
              <a:spcAft>
                <a:spcPts val="0"/>
              </a:spcAft>
              <a:buNone/>
            </a:pPr>
            <a:r>
              <a:rPr lang="en-US"/>
              <a:t>https://quizizz.com/admin/quiz/683e638c2ddc4e75d4f35494?at=683e66ae6f09cb4b742023ff</a:t>
            </a:r>
            <a:endParaRPr/>
          </a:p>
        </p:txBody>
      </p:sp>
      <p:sp>
        <p:nvSpPr>
          <p:cNvPr id="167" name="Google Shape;167;g38771eee1c7_0_0: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8" name="Google Shape;168;g38771eee1c7_0_0: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8771eee1c7_0_1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04" name="Google Shape;204;g38771eee1c7_0_1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05" name="Google Shape;205;g38771eee1c7_0_114: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38771eee1c7_0_114: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Three Main Causes of Derailments: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Track issues: </a:t>
            </a:r>
            <a:endParaRPr/>
          </a:p>
          <a:p>
            <a:pPr indent="0" lvl="0" marL="0" rtl="0" algn="l">
              <a:spcBef>
                <a:spcPts val="0"/>
              </a:spcBef>
              <a:spcAft>
                <a:spcPts val="0"/>
              </a:spcAft>
              <a:buNone/>
            </a:pPr>
            <a:r>
              <a:rPr lang="en-US"/>
              <a:t>buckling, broken rails, misaligned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Wheel issues: </a:t>
            </a:r>
            <a:endParaRPr/>
          </a:p>
          <a:p>
            <a:pPr indent="0" lvl="0" marL="0" rtl="0" algn="l">
              <a:spcBef>
                <a:spcPts val="0"/>
              </a:spcBef>
              <a:spcAft>
                <a:spcPts val="0"/>
              </a:spcAft>
              <a:buNone/>
            </a:pPr>
            <a:r>
              <a:rPr lang="en-US"/>
              <a:t>worn bearings, damaged wheels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Obstacles: </a:t>
            </a:r>
            <a:endParaRPr/>
          </a:p>
          <a:p>
            <a:pPr indent="0" lvl="0" marL="0" rtl="0" algn="l">
              <a:spcBef>
                <a:spcPts val="0"/>
              </a:spcBef>
              <a:spcAft>
                <a:spcPts val="0"/>
              </a:spcAft>
              <a:buNone/>
            </a:pPr>
            <a:r>
              <a:rPr lang="en-US"/>
              <a:t>debris, weather effects, human error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chain reaction can occur if one cart is affected because they are all connected.</a:t>
            </a:r>
            <a:endParaRPr/>
          </a:p>
        </p:txBody>
      </p:sp>
      <p:sp>
        <p:nvSpPr>
          <p:cNvPr id="207" name="Google Shape;207;g38771eee1c7_0_114: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08" name="Google Shape;208;g38771eee1c7_0_114: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8771eee1c7_0_20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17" name="Google Shape;217;g38771eee1c7_0_20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18" name="Google Shape;218;g38771eee1c7_0_201: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38771eee1c7_0_201: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Today, we’re learning how the shape of train wheels and rails helps keep trains from falling off the track—and what can go wrong when they don’t work together just right.</a:t>
            </a:r>
            <a:endParaRPr/>
          </a:p>
        </p:txBody>
      </p:sp>
      <p:sp>
        <p:nvSpPr>
          <p:cNvPr id="220" name="Google Shape;220;g38771eee1c7_0_201: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1" name="Google Shape;221;g38771eee1c7_0_201: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8771eee1c7_0_28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9" name="Google Shape;229;g38771eee1c7_0_28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30" name="Google Shape;230;g38771eee1c7_0_287: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38771eee1c7_0_287: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Rural = in the countryside, not in a big city or town.</a:t>
            </a:r>
            <a:endParaRPr/>
          </a:p>
          <a:p>
            <a:pPr indent="0" lvl="0" marL="0" rtl="0" algn="l">
              <a:spcBef>
                <a:spcPts val="0"/>
              </a:spcBef>
              <a:spcAft>
                <a:spcPts val="0"/>
              </a:spcAft>
              <a:buNone/>
            </a:pPr>
            <a:r>
              <a:rPr lang="en-US"/>
              <a:t>-farms with animals</a:t>
            </a:r>
            <a:endParaRPr/>
          </a:p>
          <a:p>
            <a:pPr indent="0" lvl="0" marL="0" rtl="0" algn="l">
              <a:spcBef>
                <a:spcPts val="0"/>
              </a:spcBef>
              <a:spcAft>
                <a:spcPts val="0"/>
              </a:spcAft>
              <a:buNone/>
            </a:pPr>
            <a:r>
              <a:rPr lang="en-US"/>
              <a:t>-big open fields</a:t>
            </a:r>
            <a:endParaRPr/>
          </a:p>
          <a:p>
            <a:pPr indent="0" lvl="0" marL="0" rtl="0" algn="l">
              <a:spcBef>
                <a:spcPts val="0"/>
              </a:spcBef>
              <a:spcAft>
                <a:spcPts val="0"/>
              </a:spcAft>
              <a:buNone/>
            </a:pPr>
            <a:r>
              <a:rPr lang="en-US"/>
              <a:t>-fewer houses and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Rural grade crossings, also known as highway-rail grade crossings or level crossings, are intersections where a road and a railroad track cross at the same level, without any separation (like a bridge or tunnel). </a:t>
            </a:r>
            <a:endParaRPr/>
          </a:p>
          <a:p>
            <a:pPr indent="0" lvl="0" marL="0" rtl="0" algn="l">
              <a:spcBef>
                <a:spcPts val="0"/>
              </a:spcBef>
              <a:spcAft>
                <a:spcPts val="0"/>
              </a:spcAft>
              <a:buNone/>
            </a:pPr>
            <a:r>
              <a:rPr lang="en-US"/>
              <a:t>These crossings are common in rural areas where there's less traffic and where railroads may run through less populated regions.</a:t>
            </a:r>
            <a:endParaRPr/>
          </a:p>
        </p:txBody>
      </p:sp>
      <p:sp>
        <p:nvSpPr>
          <p:cNvPr id="232" name="Google Shape;232;g38771eee1c7_0_287: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33" name="Google Shape;233;g38771eee1c7_0_287: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 name="Google Shape;21;p23"/>
          <p:cNvSpPr/>
          <p:nvPr/>
        </p:nvSpPr>
        <p:spPr>
          <a:xfrm>
            <a:off x="0" y="-142350"/>
            <a:ext cx="18288000" cy="10441305"/>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5" name="Shape 75"/>
        <p:cNvGrpSpPr/>
        <p:nvPr/>
      </p:nvGrpSpPr>
      <p:grpSpPr>
        <a:xfrm>
          <a:off x="0" y="0"/>
          <a:ext cx="0" cy="0"/>
          <a:chOff x="0" y="0"/>
          <a:chExt cx="0" cy="0"/>
        </a:xfrm>
      </p:grpSpPr>
      <p:sp>
        <p:nvSpPr>
          <p:cNvPr id="76" name="Google Shape;76;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3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8" name="Google Shape;78;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1" name="Shape 81"/>
        <p:cNvGrpSpPr/>
        <p:nvPr/>
      </p:nvGrpSpPr>
      <p:grpSpPr>
        <a:xfrm>
          <a:off x="0" y="0"/>
          <a:ext cx="0" cy="0"/>
          <a:chOff x="0" y="0"/>
          <a:chExt cx="0" cy="0"/>
        </a:xfrm>
      </p:grpSpPr>
      <p:sp>
        <p:nvSpPr>
          <p:cNvPr id="82" name="Google Shape;82;p3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3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4" name="Google Shape;84;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 name="Shape 22"/>
        <p:cNvGrpSpPr/>
        <p:nvPr/>
      </p:nvGrpSpPr>
      <p:grpSpPr>
        <a:xfrm>
          <a:off x="0" y="0"/>
          <a:ext cx="0" cy="0"/>
          <a:chOff x="0" y="0"/>
          <a:chExt cx="0" cy="0"/>
        </a:xfrm>
      </p:grpSpPr>
      <p:sp>
        <p:nvSpPr>
          <p:cNvPr id="23" name="Google Shape;23;p2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2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5" name="Google Shape;25;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8" name="Shape 28"/>
        <p:cNvGrpSpPr/>
        <p:nvPr/>
      </p:nvGrpSpPr>
      <p:grpSpPr>
        <a:xfrm>
          <a:off x="0" y="0"/>
          <a:ext cx="0" cy="0"/>
          <a:chOff x="0" y="0"/>
          <a:chExt cx="0" cy="0"/>
        </a:xfrm>
      </p:grpSpPr>
      <p:sp>
        <p:nvSpPr>
          <p:cNvPr id="29" name="Google Shape;29;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 name="Google Shape;31;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 name="Shape 34"/>
        <p:cNvGrpSpPr/>
        <p:nvPr/>
      </p:nvGrpSpPr>
      <p:grpSpPr>
        <a:xfrm>
          <a:off x="0" y="0"/>
          <a:ext cx="0" cy="0"/>
          <a:chOff x="0" y="0"/>
          <a:chExt cx="0" cy="0"/>
        </a:xfrm>
      </p:grpSpPr>
      <p:sp>
        <p:nvSpPr>
          <p:cNvPr id="35" name="Google Shape;35;p2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2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7" name="Google Shape;37;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0" name="Shape 40"/>
        <p:cNvGrpSpPr/>
        <p:nvPr/>
      </p:nvGrpSpPr>
      <p:grpSpPr>
        <a:xfrm>
          <a:off x="0" y="0"/>
          <a:ext cx="0" cy="0"/>
          <a:chOff x="0" y="0"/>
          <a:chExt cx="0" cy="0"/>
        </a:xfrm>
      </p:grpSpPr>
      <p:sp>
        <p:nvSpPr>
          <p:cNvPr id="41" name="Google Shape;41;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2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4" name="Google Shape;44;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7" name="Shape 47"/>
        <p:cNvGrpSpPr/>
        <p:nvPr/>
      </p:nvGrpSpPr>
      <p:grpSpPr>
        <a:xfrm>
          <a:off x="0" y="0"/>
          <a:ext cx="0" cy="0"/>
          <a:chOff x="0" y="0"/>
          <a:chExt cx="0" cy="0"/>
        </a:xfrm>
      </p:grpSpPr>
      <p:sp>
        <p:nvSpPr>
          <p:cNvPr id="48" name="Google Shape;48;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2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0" name="Google Shape;50;p2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1" name="Google Shape;51;p2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2" name="Google Shape;52;p2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3" name="Google Shape;53;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sp>
        <p:nvSpPr>
          <p:cNvPr id="57" name="Google Shape;57;p2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1" name="Shape 61"/>
        <p:cNvGrpSpPr/>
        <p:nvPr/>
      </p:nvGrpSpPr>
      <p:grpSpPr>
        <a:xfrm>
          <a:off x="0" y="0"/>
          <a:ext cx="0" cy="0"/>
          <a:chOff x="0" y="0"/>
          <a:chExt cx="0" cy="0"/>
        </a:xfrm>
      </p:grpSpPr>
      <p:sp>
        <p:nvSpPr>
          <p:cNvPr id="62" name="Google Shape;62;p3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4" name="Google Shape;64;p3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8" name="Shape 68"/>
        <p:cNvGrpSpPr/>
        <p:nvPr/>
      </p:nvGrpSpPr>
      <p:grpSpPr>
        <a:xfrm>
          <a:off x="0" y="0"/>
          <a:ext cx="0" cy="0"/>
          <a:chOff x="0" y="0"/>
          <a:chExt cx="0" cy="0"/>
        </a:xfrm>
      </p:grpSpPr>
      <p:sp>
        <p:nvSpPr>
          <p:cNvPr id="69" name="Google Shape;69;p3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1"/>
          <p:cNvSpPr/>
          <p:nvPr>
            <p:ph idx="2" type="pic"/>
          </p:nvPr>
        </p:nvSpPr>
        <p:spPr>
          <a:xfrm>
            <a:off x="1792288" y="612775"/>
            <a:ext cx="5486400" cy="4114800"/>
          </a:xfrm>
          <a:prstGeom prst="rect">
            <a:avLst/>
          </a:prstGeom>
          <a:noFill/>
          <a:ln>
            <a:noFill/>
          </a:ln>
        </p:spPr>
      </p:sp>
      <p:sp>
        <p:nvSpPr>
          <p:cNvPr id="71" name="Google Shape;71;p3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2" name="Google Shape;72;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3.jp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22"/>
          <p:cNvSpPr/>
          <p:nvPr/>
        </p:nvSpPr>
        <p:spPr>
          <a:xfrm>
            <a:off x="30673"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 name="Google Shape;16;p22"/>
          <p:cNvSpPr/>
          <p:nvPr/>
        </p:nvSpPr>
        <p:spPr>
          <a:xfrm>
            <a:off x="0" y="-12"/>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image" Target="../media/image30.png"/><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jpg"/><Relationship Id="rId4" Type="http://schemas.openxmlformats.org/officeDocument/2006/relationships/image" Target="../media/image28.png"/><Relationship Id="rId5" Type="http://schemas.openxmlformats.org/officeDocument/2006/relationships/image" Target="../media/image23.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jpg"/><Relationship Id="rId4" Type="http://schemas.openxmlformats.org/officeDocument/2006/relationships/image" Target="../media/image24.png"/><Relationship Id="rId5" Type="http://schemas.openxmlformats.org/officeDocument/2006/relationships/image" Target="../media/image23.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jpg"/><Relationship Id="rId4" Type="http://schemas.openxmlformats.org/officeDocument/2006/relationships/image" Target="../media/image29.png"/><Relationship Id="rId5" Type="http://schemas.openxmlformats.org/officeDocument/2006/relationships/image" Target="../media/image23.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jp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2.jpg"/><Relationship Id="rId5" Type="http://schemas.openxmlformats.org/officeDocument/2006/relationships/image" Target="../media/image27.png"/><Relationship Id="rId6" Type="http://schemas.openxmlformats.org/officeDocument/2006/relationships/image" Target="../media/image6.png"/><Relationship Id="rId7" Type="http://schemas.openxmlformats.org/officeDocument/2006/relationships/image" Target="../media/image17.png"/><Relationship Id="rId8"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jp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nvSpPr>
        <p:spPr>
          <a:xfrm>
            <a:off x="1028700" y="4195520"/>
            <a:ext cx="15700200" cy="3078600"/>
          </a:xfrm>
          <a:prstGeom prst="rect">
            <a:avLst/>
          </a:prstGeom>
          <a:noFill/>
          <a:ln>
            <a:noFill/>
          </a:ln>
        </p:spPr>
        <p:txBody>
          <a:bodyPr anchorCtr="0" anchor="t" bIns="0" lIns="0" spcFirstLastPara="1" rIns="0" wrap="square" tIns="0">
            <a:spAutoFit/>
          </a:bodyPr>
          <a:lstStyle/>
          <a:p>
            <a:pPr indent="0" lvl="0" marL="0" marR="0" rtl="0" algn="ctr">
              <a:lnSpc>
                <a:spcPct val="184800"/>
              </a:lnSpc>
              <a:spcBef>
                <a:spcPts val="0"/>
              </a:spcBef>
              <a:spcAft>
                <a:spcPts val="0"/>
              </a:spcAft>
              <a:buNone/>
            </a:pPr>
            <a:r>
              <a:rPr lang="en-US" sz="20000">
                <a:solidFill>
                  <a:srgbClr val="1A1A1A"/>
                </a:solidFill>
                <a:latin typeface="Arial"/>
                <a:ea typeface="Arial"/>
                <a:cs typeface="Arial"/>
                <a:sym typeface="Arial"/>
              </a:rPr>
              <a:t>Day 5</a:t>
            </a:r>
            <a:endParaRPr/>
          </a:p>
        </p:txBody>
      </p:sp>
      <p:sp>
        <p:nvSpPr>
          <p:cNvPr id="92" name="Google Shape;92;p1"/>
          <p:cNvSpPr txBox="1"/>
          <p:nvPr/>
        </p:nvSpPr>
        <p:spPr>
          <a:xfrm>
            <a:off x="1957088" y="7517315"/>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Full Steam Ahead</a:t>
            </a:r>
            <a:endParaRPr/>
          </a:p>
        </p:txBody>
      </p:sp>
      <p:sp>
        <p:nvSpPr>
          <p:cNvPr id="93" name="Google Shape;93;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0"/>
          <p:cNvSpPr/>
          <p:nvPr/>
        </p:nvSpPr>
        <p:spPr>
          <a:xfrm>
            <a:off x="0" y="-18047"/>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1" name="Google Shape;261;p10"/>
          <p:cNvSpPr txBox="1"/>
          <p:nvPr/>
        </p:nvSpPr>
        <p:spPr>
          <a:xfrm>
            <a:off x="1600200" y="2247900"/>
            <a:ext cx="15457979"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Winning Contract</a:t>
            </a:r>
            <a:endParaRPr/>
          </a:p>
        </p:txBody>
      </p:sp>
      <p:sp>
        <p:nvSpPr>
          <p:cNvPr id="262" name="Google Shape;262;p10"/>
          <p:cNvSpPr txBox="1"/>
          <p:nvPr/>
        </p:nvSpPr>
        <p:spPr>
          <a:xfrm>
            <a:off x="3501891" y="4126926"/>
            <a:ext cx="11284217" cy="3077766"/>
          </a:xfrm>
          <a:prstGeom prst="rect">
            <a:avLst/>
          </a:prstGeom>
          <a:noFill/>
          <a:ln>
            <a:noFill/>
          </a:ln>
        </p:spPr>
        <p:txBody>
          <a:bodyPr anchorCtr="0" anchor="t" bIns="0" lIns="0" spcFirstLastPara="1" rIns="0" wrap="square" tIns="0">
            <a:spAutoFit/>
          </a:bodyPr>
          <a:lstStyle/>
          <a:p>
            <a:pPr indent="0" lvl="1" marL="507791" marR="0" rtl="0" algn="l">
              <a:spcBef>
                <a:spcPts val="0"/>
              </a:spcBef>
              <a:spcAft>
                <a:spcPts val="0"/>
              </a:spcAft>
              <a:buNone/>
            </a:pPr>
            <a:r>
              <a:rPr b="0" i="0" lang="en-US" sz="4000" u="none" cap="none" strike="noStrike">
                <a:solidFill>
                  <a:srgbClr val="000000"/>
                </a:solidFill>
                <a:latin typeface="Arial"/>
                <a:ea typeface="Arial"/>
                <a:cs typeface="Arial"/>
                <a:sym typeface="Arial"/>
              </a:rPr>
              <a:t>The instructors will select a winning team that is successful in the challenge, demonstrates good teamwork, and shows determination despite minor issues.</a:t>
            </a:r>
            <a:endParaRPr/>
          </a:p>
          <a:p>
            <a:pPr indent="0" lvl="1" marL="507791" marR="0" rtl="0" algn="l">
              <a:spcBef>
                <a:spcPts val="0"/>
              </a:spcBef>
              <a:spcAft>
                <a:spcPts val="0"/>
              </a:spcAft>
              <a:buNone/>
            </a:pPr>
            <a:r>
              <a:t/>
            </a:r>
            <a:endParaRPr b="0" i="0" sz="40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8" name="Google Shape;268;p11"/>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269" name="Google Shape;269;p11"/>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9" name="Google Shape;279;p12"/>
          <p:cNvSpPr/>
          <p:nvPr/>
        </p:nvSpPr>
        <p:spPr>
          <a:xfrm>
            <a:off x="12553703" y="5572239"/>
            <a:ext cx="2624572" cy="1952025"/>
          </a:xfrm>
          <a:custGeom>
            <a:rect b="b" l="l" r="r" t="t"/>
            <a:pathLst>
              <a:path extrusionOk="0" h="1952025" w="2624572">
                <a:moveTo>
                  <a:pt x="0" y="0"/>
                </a:moveTo>
                <a:lnTo>
                  <a:pt x="2624572" y="0"/>
                </a:lnTo>
                <a:lnTo>
                  <a:pt x="2624572" y="1952025"/>
                </a:lnTo>
                <a:lnTo>
                  <a:pt x="0" y="195202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0" name="Google Shape;280;p12"/>
          <p:cNvSpPr txBox="1"/>
          <p:nvPr/>
        </p:nvSpPr>
        <p:spPr>
          <a:xfrm>
            <a:off x="4197560" y="2208543"/>
            <a:ext cx="9892879" cy="1087157"/>
          </a:xfrm>
          <a:prstGeom prst="rect">
            <a:avLst/>
          </a:prstGeom>
          <a:noFill/>
          <a:ln>
            <a:noFill/>
          </a:ln>
        </p:spPr>
        <p:txBody>
          <a:bodyPr anchorCtr="0" anchor="t" bIns="0" lIns="0" spcFirstLastPara="1" rIns="0" wrap="square" tIns="0">
            <a:spAutoFit/>
          </a:bodyPr>
          <a:lstStyle/>
          <a:p>
            <a:pPr indent="0" lvl="0" marL="0" marR="0" rtl="0" algn="ctr">
              <a:lnSpc>
                <a:spcPct val="141166"/>
              </a:lnSpc>
              <a:spcBef>
                <a:spcPts val="0"/>
              </a:spcBef>
              <a:spcAft>
                <a:spcPts val="0"/>
              </a:spcAft>
              <a:buNone/>
            </a:pPr>
            <a:r>
              <a:rPr lang="en-US" sz="6600">
                <a:solidFill>
                  <a:srgbClr val="EC4F29"/>
                </a:solidFill>
                <a:latin typeface="Arial"/>
                <a:ea typeface="Arial"/>
                <a:cs typeface="Arial"/>
                <a:sym typeface="Arial"/>
              </a:rPr>
              <a:t> Spike Prime Forklift</a:t>
            </a:r>
            <a:endParaRPr/>
          </a:p>
        </p:txBody>
      </p:sp>
      <p:sp>
        <p:nvSpPr>
          <p:cNvPr id="281" name="Google Shape;281;p12"/>
          <p:cNvSpPr txBox="1"/>
          <p:nvPr/>
        </p:nvSpPr>
        <p:spPr>
          <a:xfrm>
            <a:off x="12649200" y="4643237"/>
            <a:ext cx="4410629" cy="876587"/>
          </a:xfrm>
          <a:prstGeom prst="rect">
            <a:avLst/>
          </a:prstGeom>
          <a:noFill/>
          <a:ln>
            <a:noFill/>
          </a:ln>
        </p:spPr>
        <p:txBody>
          <a:bodyPr anchorCtr="0" anchor="t" bIns="0" lIns="0" spcFirstLastPara="1" rIns="0" wrap="square" tIns="0">
            <a:spAutoFit/>
          </a:bodyPr>
          <a:lstStyle/>
          <a:p>
            <a:pPr indent="0" lvl="0" marL="0" marR="0" rtl="0" algn="ctr">
              <a:lnSpc>
                <a:spcPct val="197724"/>
              </a:lnSpc>
              <a:spcBef>
                <a:spcPts val="0"/>
              </a:spcBef>
              <a:spcAft>
                <a:spcPts val="0"/>
              </a:spcAft>
              <a:buNone/>
            </a:pPr>
            <a:r>
              <a:rPr lang="en-US" sz="4000">
                <a:solidFill>
                  <a:srgbClr val="EC4F29"/>
                </a:solidFill>
                <a:latin typeface="Arial"/>
                <a:ea typeface="Arial"/>
                <a:cs typeface="Arial"/>
                <a:sym typeface="Arial"/>
              </a:rPr>
              <a:t>Forklift Schematics</a:t>
            </a:r>
            <a:endParaRPr/>
          </a:p>
        </p:txBody>
      </p:sp>
      <p:pic>
        <p:nvPicPr>
          <p:cNvPr id="282" name="Google Shape;282;p12"/>
          <p:cNvPicPr preferRelativeResize="0"/>
          <p:nvPr/>
        </p:nvPicPr>
        <p:blipFill rotWithShape="1">
          <a:blip r:embed="rId5">
            <a:alphaModFix/>
          </a:blip>
          <a:srcRect b="0" l="0" r="0" t="0"/>
          <a:stretch/>
        </p:blipFill>
        <p:spPr>
          <a:xfrm>
            <a:off x="5804637" y="3412680"/>
            <a:ext cx="6377040" cy="63770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38771eee1c7_0_38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8" name="Google Shape;288;g38771eee1c7_0_380"/>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89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9" name="Google Shape;289;g38771eee1c7_0_380"/>
          <p:cNvSpPr txBox="1"/>
          <p:nvPr/>
        </p:nvSpPr>
        <p:spPr>
          <a:xfrm>
            <a:off x="1411117" y="2748462"/>
            <a:ext cx="7375500" cy="369300"/>
          </a:xfrm>
          <a:prstGeom prst="rect">
            <a:avLst/>
          </a:prstGeom>
          <a:noFill/>
          <a:ln>
            <a:noFill/>
          </a:ln>
        </p:spPr>
        <p:txBody>
          <a:bodyPr anchorCtr="0" anchor="t" bIns="0" lIns="0" spcFirstLastPara="1" rIns="0" wrap="square" tIns="0">
            <a:spAutoFit/>
          </a:bodyPr>
          <a:lstStyle/>
          <a:p>
            <a:pPr indent="0" lvl="0" marL="0" marR="0" rtl="0" algn="ctr">
              <a:lnSpc>
                <a:spcPct val="499583"/>
              </a:lnSpc>
              <a:spcBef>
                <a:spcPts val="0"/>
              </a:spcBef>
              <a:spcAft>
                <a:spcPts val="0"/>
              </a:spcAft>
              <a:buNone/>
            </a:pPr>
            <a:r>
              <a:rPr lang="en-US" sz="2400">
                <a:solidFill>
                  <a:srgbClr val="000000"/>
                </a:solidFill>
                <a:latin typeface="Arial"/>
                <a:ea typeface="Arial"/>
                <a:cs typeface="Arial"/>
                <a:sym typeface="Arial"/>
              </a:rPr>
              <a:t>Please find this icon on your iPad</a:t>
            </a:r>
            <a:endParaRPr/>
          </a:p>
        </p:txBody>
      </p:sp>
      <p:sp>
        <p:nvSpPr>
          <p:cNvPr id="290" name="Google Shape;290;g38771eee1c7_0_380"/>
          <p:cNvSpPr txBox="1"/>
          <p:nvPr/>
        </p:nvSpPr>
        <p:spPr>
          <a:xfrm>
            <a:off x="10882875" y="8609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6" name="Google Shape;296;p14"/>
          <p:cNvSpPr/>
          <p:nvPr/>
        </p:nvSpPr>
        <p:spPr>
          <a:xfrm>
            <a:off x="3438895" y="1442954"/>
            <a:ext cx="8506297" cy="8051695"/>
          </a:xfrm>
          <a:custGeom>
            <a:rect b="b" l="l" r="r" t="t"/>
            <a:pathLst>
              <a:path extrusionOk="0" h="8051695" w="8506297">
                <a:moveTo>
                  <a:pt x="0" y="0"/>
                </a:moveTo>
                <a:lnTo>
                  <a:pt x="8506296" y="0"/>
                </a:lnTo>
                <a:lnTo>
                  <a:pt x="8506296" y="8051696"/>
                </a:lnTo>
                <a:lnTo>
                  <a:pt x="0" y="805169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97" name="Google Shape;297;p14"/>
          <p:cNvPicPr preferRelativeResize="0"/>
          <p:nvPr/>
        </p:nvPicPr>
        <p:blipFill rotWithShape="1">
          <a:blip r:embed="rId5">
            <a:alphaModFix/>
          </a:blip>
          <a:srcRect b="0" l="0" r="0" t="0"/>
          <a:stretch/>
        </p:blipFill>
        <p:spPr>
          <a:xfrm>
            <a:off x="7987011" y="7295330"/>
            <a:ext cx="3635239" cy="2199320"/>
          </a:xfrm>
          <a:prstGeom prst="rect">
            <a:avLst/>
          </a:prstGeom>
          <a:noFill/>
          <a:ln>
            <a:noFill/>
          </a:ln>
        </p:spPr>
      </p:pic>
      <p:sp>
        <p:nvSpPr>
          <p:cNvPr id="298" name="Google Shape;298;p14"/>
          <p:cNvSpPr txBox="1"/>
          <p:nvPr/>
        </p:nvSpPr>
        <p:spPr>
          <a:xfrm>
            <a:off x="3960650" y="89966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4" name="Google Shape;304;p15"/>
          <p:cNvSpPr/>
          <p:nvPr/>
        </p:nvSpPr>
        <p:spPr>
          <a:xfrm>
            <a:off x="1928166" y="1857653"/>
            <a:ext cx="12920939" cy="6670435"/>
          </a:xfrm>
          <a:custGeom>
            <a:rect b="b" l="l" r="r" t="t"/>
            <a:pathLst>
              <a:path extrusionOk="0" h="6670435" w="12920939">
                <a:moveTo>
                  <a:pt x="0" y="0"/>
                </a:moveTo>
                <a:lnTo>
                  <a:pt x="12920939" y="0"/>
                </a:lnTo>
                <a:lnTo>
                  <a:pt x="12920939" y="6670435"/>
                </a:lnTo>
                <a:lnTo>
                  <a:pt x="0" y="66704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305" name="Google Shape;305;p15"/>
          <p:cNvPicPr preferRelativeResize="0"/>
          <p:nvPr/>
        </p:nvPicPr>
        <p:blipFill rotWithShape="1">
          <a:blip r:embed="rId5">
            <a:alphaModFix/>
          </a:blip>
          <a:srcRect b="0" l="0" r="0" t="0"/>
          <a:stretch/>
        </p:blipFill>
        <p:spPr>
          <a:xfrm>
            <a:off x="1650925" y="7018574"/>
            <a:ext cx="2495065" cy="1509514"/>
          </a:xfrm>
          <a:prstGeom prst="rect">
            <a:avLst/>
          </a:prstGeom>
          <a:noFill/>
          <a:ln>
            <a:noFill/>
          </a:ln>
        </p:spPr>
      </p:pic>
      <p:sp>
        <p:nvSpPr>
          <p:cNvPr id="306" name="Google Shape;306;p15"/>
          <p:cNvSpPr txBox="1"/>
          <p:nvPr/>
        </p:nvSpPr>
        <p:spPr>
          <a:xfrm>
            <a:off x="8101875" y="71582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2" name="Google Shape;312;p16"/>
          <p:cNvSpPr/>
          <p:nvPr/>
        </p:nvSpPr>
        <p:spPr>
          <a:xfrm>
            <a:off x="5099273" y="1753495"/>
            <a:ext cx="8954231" cy="7504805"/>
          </a:xfrm>
          <a:custGeom>
            <a:rect b="b" l="l" r="r" t="t"/>
            <a:pathLst>
              <a:path extrusionOk="0" h="7504805" w="8954231">
                <a:moveTo>
                  <a:pt x="0" y="0"/>
                </a:moveTo>
                <a:lnTo>
                  <a:pt x="8954231" y="0"/>
                </a:lnTo>
                <a:lnTo>
                  <a:pt x="8954231" y="7504805"/>
                </a:lnTo>
                <a:lnTo>
                  <a:pt x="0" y="750480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313" name="Google Shape;313;p16"/>
          <p:cNvPicPr preferRelativeResize="0"/>
          <p:nvPr/>
        </p:nvPicPr>
        <p:blipFill rotWithShape="1">
          <a:blip r:embed="rId5">
            <a:alphaModFix/>
          </a:blip>
          <a:srcRect b="0" l="0" r="0" t="0"/>
          <a:stretch/>
        </p:blipFill>
        <p:spPr>
          <a:xfrm>
            <a:off x="7482607" y="4953584"/>
            <a:ext cx="3873652" cy="2343559"/>
          </a:xfrm>
          <a:prstGeom prst="rect">
            <a:avLst/>
          </a:prstGeom>
          <a:noFill/>
          <a:ln>
            <a:noFill/>
          </a:ln>
        </p:spPr>
      </p:pic>
      <p:sp>
        <p:nvSpPr>
          <p:cNvPr id="314" name="Google Shape;314;p16"/>
          <p:cNvSpPr txBox="1"/>
          <p:nvPr/>
        </p:nvSpPr>
        <p:spPr>
          <a:xfrm>
            <a:off x="7315975" y="87603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4" name="Google Shape;324;p17"/>
          <p:cNvSpPr txBox="1"/>
          <p:nvPr/>
        </p:nvSpPr>
        <p:spPr>
          <a:xfrm>
            <a:off x="4800600" y="2085750"/>
            <a:ext cx="8042400" cy="1015800"/>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Scenario</a:t>
            </a:r>
            <a:endParaRPr/>
          </a:p>
        </p:txBody>
      </p:sp>
      <p:sp>
        <p:nvSpPr>
          <p:cNvPr id="325" name="Google Shape;325;p17"/>
          <p:cNvSpPr txBox="1"/>
          <p:nvPr/>
        </p:nvSpPr>
        <p:spPr>
          <a:xfrm>
            <a:off x="3429000" y="3848100"/>
            <a:ext cx="11065459" cy="4578626"/>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Final Forklift Challenge</a:t>
            </a:r>
            <a:endParaRPr/>
          </a:p>
          <a:p>
            <a:pPr indent="0" lvl="0" marL="0" marR="0" rtl="0" algn="ctr">
              <a:lnSpc>
                <a:spcPct val="48404"/>
              </a:lnSpc>
              <a:spcBef>
                <a:spcPts val="0"/>
              </a:spcBef>
              <a:spcAft>
                <a:spcPts val="0"/>
              </a:spcAft>
              <a:buNone/>
            </a:pPr>
            <a:r>
              <a:t/>
            </a:r>
            <a:endParaRPr sz="4200">
              <a:solidFill>
                <a:srgbClr val="EC4F29"/>
              </a:solidFill>
              <a:latin typeface="Arial"/>
              <a:ea typeface="Arial"/>
              <a:cs typeface="Arial"/>
              <a:sym typeface="Arial"/>
            </a:endParaRPr>
          </a:p>
          <a:p>
            <a:pPr indent="0" lvl="0" marL="0" marR="0" rtl="0" algn="l">
              <a:lnSpc>
                <a:spcPct val="150666"/>
              </a:lnSpc>
              <a:spcBef>
                <a:spcPts val="0"/>
              </a:spcBef>
              <a:spcAft>
                <a:spcPts val="0"/>
              </a:spcAft>
              <a:buNone/>
            </a:pPr>
            <a:r>
              <a:rPr lang="en-US" sz="2400">
                <a:solidFill>
                  <a:srgbClr val="000000"/>
                </a:solidFill>
                <a:latin typeface="Arial"/>
                <a:ea typeface="Arial"/>
                <a:cs typeface="Arial"/>
                <a:sym typeface="Arial"/>
              </a:rPr>
              <a:t>You are part of a transportation engineering team working for a national railway company. A freight train carrying refrigerated medical supplies must travel from a Class 1 (100%)rail line through Class 2 (40%) and Class 3(25%) territories, pass through a rural grade crossing, and arrive safely at a distribution station.</a:t>
            </a:r>
            <a:endParaRPr/>
          </a:p>
          <a:p>
            <a:pPr indent="0" lvl="0" marL="0" marR="0" rtl="0" algn="l">
              <a:lnSpc>
                <a:spcPct val="150666"/>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50666"/>
              </a:lnSpc>
              <a:spcBef>
                <a:spcPts val="0"/>
              </a:spcBef>
              <a:spcAft>
                <a:spcPts val="0"/>
              </a:spcAft>
              <a:buNone/>
            </a:pPr>
            <a:r>
              <a:rPr lang="en-US" sz="2400">
                <a:solidFill>
                  <a:srgbClr val="000000"/>
                </a:solidFill>
                <a:latin typeface="Arial"/>
                <a:ea typeface="Arial"/>
                <a:cs typeface="Arial"/>
                <a:sym typeface="Arial"/>
              </a:rPr>
              <a:t>Along the way, your train must stay on track, pick up a wheel and axle assembly, and relocate it. Respect the routing logic for each class of track.</a:t>
            </a:r>
            <a:endParaRPr/>
          </a:p>
          <a:p>
            <a:pPr indent="0" lvl="0" marL="0" marR="0" rtl="0" algn="l">
              <a:lnSpc>
                <a:spcPct val="127093"/>
              </a:lnSpc>
              <a:spcBef>
                <a:spcPts val="0"/>
              </a:spcBef>
              <a:spcAft>
                <a:spcPts val="0"/>
              </a:spcAft>
              <a:buNone/>
            </a:pPr>
            <a:r>
              <a:t/>
            </a:r>
            <a:endParaRPr sz="3200">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5" name="Google Shape;335;p18"/>
          <p:cNvSpPr txBox="1"/>
          <p:nvPr/>
        </p:nvSpPr>
        <p:spPr>
          <a:xfrm>
            <a:off x="3666957" y="2171700"/>
            <a:ext cx="10954085" cy="1818126"/>
          </a:xfrm>
          <a:prstGeom prst="rect">
            <a:avLst/>
          </a:prstGeom>
          <a:noFill/>
          <a:ln>
            <a:noFill/>
          </a:ln>
        </p:spPr>
        <p:txBody>
          <a:bodyPr anchorCtr="0" anchor="t" bIns="0" lIns="0" spcFirstLastPara="1" rIns="0" wrap="square" tIns="0">
            <a:spAutoFit/>
          </a:bodyPr>
          <a:lstStyle/>
          <a:p>
            <a:pPr indent="0" lvl="0" marL="0" marR="0" rtl="0" algn="ctr">
              <a:lnSpc>
                <a:spcPct val="255545"/>
              </a:lnSpc>
              <a:spcBef>
                <a:spcPts val="0"/>
              </a:spcBef>
              <a:spcAft>
                <a:spcPts val="0"/>
              </a:spcAft>
              <a:buNone/>
            </a:pPr>
            <a:r>
              <a:rPr lang="en-US" sz="6600">
                <a:solidFill>
                  <a:srgbClr val="EC4F29"/>
                </a:solidFill>
                <a:latin typeface="Arial"/>
                <a:ea typeface="Arial"/>
                <a:cs typeface="Arial"/>
                <a:sym typeface="Arial"/>
              </a:rPr>
              <a:t>Requirements</a:t>
            </a:r>
            <a:endParaRPr/>
          </a:p>
        </p:txBody>
      </p:sp>
      <p:sp>
        <p:nvSpPr>
          <p:cNvPr id="336" name="Google Shape;336;p18"/>
          <p:cNvSpPr txBox="1"/>
          <p:nvPr/>
        </p:nvSpPr>
        <p:spPr>
          <a:xfrm>
            <a:off x="5867400" y="4381500"/>
            <a:ext cx="9892263" cy="3490660"/>
          </a:xfrm>
          <a:prstGeom prst="rect">
            <a:avLst/>
          </a:prstGeom>
          <a:noFill/>
          <a:ln>
            <a:noFill/>
          </a:ln>
        </p:spPr>
        <p:txBody>
          <a:bodyPr anchorCtr="0" anchor="t" bIns="0" lIns="0" spcFirstLastPara="1" rIns="0" wrap="square" tIns="0">
            <a:spAutoFit/>
          </a:bodyPr>
          <a:lstStyle/>
          <a:p>
            <a:pPr indent="-426128" lvl="1" marL="852257" marR="0" rtl="0" algn="l">
              <a:lnSpc>
                <a:spcPct val="138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use at least one sensor</a:t>
            </a:r>
            <a:endParaRPr/>
          </a:p>
          <a:p>
            <a:pPr indent="-426128" lvl="1" marL="852257" marR="0" rtl="0" algn="l">
              <a:lnSpc>
                <a:spcPct val="138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represent all 3 classes</a:t>
            </a:r>
            <a:endParaRPr/>
          </a:p>
          <a:p>
            <a:pPr indent="-426128" lvl="1" marL="852257" marR="0" rtl="0" algn="l">
              <a:lnSpc>
                <a:spcPct val="138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lift and relocate a wheel and axle </a:t>
            </a:r>
            <a:endParaRPr/>
          </a:p>
          <a:p>
            <a:pPr indent="-426128" lvl="1" marL="852257" marR="0" rtl="0" algn="l">
              <a:lnSpc>
                <a:spcPct val="138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stay on the track</a:t>
            </a:r>
            <a:endParaRPr/>
          </a:p>
          <a:p>
            <a:pPr indent="0" lvl="0" marL="0" marR="0" rtl="0" algn="l">
              <a:lnSpc>
                <a:spcPct val="140005"/>
              </a:lnSpc>
              <a:spcBef>
                <a:spcPts val="0"/>
              </a:spcBef>
              <a:spcAft>
                <a:spcPts val="0"/>
              </a:spcAft>
              <a:buNone/>
            </a:pPr>
            <a:r>
              <a:t/>
            </a:r>
            <a:endParaRPr sz="3947">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1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2" name="Google Shape;342;p19"/>
          <p:cNvSpPr txBox="1"/>
          <p:nvPr/>
        </p:nvSpPr>
        <p:spPr>
          <a:xfrm>
            <a:off x="2514600" y="4305300"/>
            <a:ext cx="12857580" cy="2573910"/>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does your design use sensors to prevent accidents?</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does cargo type affect how fast or carefully the train should move?</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What would happen if coordination between train companies failed?</a:t>
            </a:r>
            <a:endParaRPr/>
          </a:p>
        </p:txBody>
      </p:sp>
      <p:sp>
        <p:nvSpPr>
          <p:cNvPr id="343" name="Google Shape;343;p19"/>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4" name="Google Shape;344;p19"/>
          <p:cNvSpPr txBox="1"/>
          <p:nvPr/>
        </p:nvSpPr>
        <p:spPr>
          <a:xfrm>
            <a:off x="2307006" y="2203123"/>
            <a:ext cx="10771797"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Debrief 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9" name="Google Shape;99;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00" name="Google Shape;100;p2"/>
          <p:cNvGrpSpPr/>
          <p:nvPr/>
        </p:nvGrpSpPr>
        <p:grpSpPr>
          <a:xfrm>
            <a:off x="678464" y="1742060"/>
            <a:ext cx="16931074" cy="7516240"/>
            <a:chOff x="0" y="-201206"/>
            <a:chExt cx="22574766" cy="10021654"/>
          </a:xfrm>
        </p:grpSpPr>
        <p:grpSp>
          <p:nvGrpSpPr>
            <p:cNvPr id="101" name="Google Shape;101;p2"/>
            <p:cNvGrpSpPr/>
            <p:nvPr/>
          </p:nvGrpSpPr>
          <p:grpSpPr>
            <a:xfrm>
              <a:off x="0" y="-201206"/>
              <a:ext cx="22574763" cy="3950415"/>
              <a:chOff x="0" y="-38100"/>
              <a:chExt cx="4274726" cy="748045"/>
            </a:xfrm>
          </p:grpSpPr>
          <p:sp>
            <p:nvSpPr>
              <p:cNvPr id="102" name="Google Shape;102;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 name="Google Shape;103;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4" name="Google Shape;104;p2"/>
            <p:cNvGrpSpPr/>
            <p:nvPr/>
          </p:nvGrpSpPr>
          <p:grpSpPr>
            <a:xfrm>
              <a:off x="0" y="3998856"/>
              <a:ext cx="5231769" cy="5821592"/>
              <a:chOff x="0" y="-38100"/>
              <a:chExt cx="2025441" cy="2253788"/>
            </a:xfrm>
          </p:grpSpPr>
          <p:sp>
            <p:nvSpPr>
              <p:cNvPr id="105" name="Google Shape;105;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 name="Google Shape;106;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7" name="Google Shape;107;p2"/>
            <p:cNvGrpSpPr/>
            <p:nvPr/>
          </p:nvGrpSpPr>
          <p:grpSpPr>
            <a:xfrm>
              <a:off x="5780999" y="3998856"/>
              <a:ext cx="5231769" cy="5821592"/>
              <a:chOff x="0" y="-38100"/>
              <a:chExt cx="2025441" cy="2253788"/>
            </a:xfrm>
          </p:grpSpPr>
          <p:sp>
            <p:nvSpPr>
              <p:cNvPr id="108" name="Google Shape;108;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 name="Google Shape;109;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0" name="Google Shape;110;p2"/>
            <p:cNvGrpSpPr/>
            <p:nvPr/>
          </p:nvGrpSpPr>
          <p:grpSpPr>
            <a:xfrm>
              <a:off x="11561998" y="3998856"/>
              <a:ext cx="5231769" cy="5821592"/>
              <a:chOff x="0" y="-38100"/>
              <a:chExt cx="2025441" cy="2253788"/>
            </a:xfrm>
          </p:grpSpPr>
          <p:sp>
            <p:nvSpPr>
              <p:cNvPr id="111" name="Google Shape;111;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 name="Google Shape;112;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3" name="Google Shape;113;p2"/>
            <p:cNvGrpSpPr/>
            <p:nvPr/>
          </p:nvGrpSpPr>
          <p:grpSpPr>
            <a:xfrm>
              <a:off x="17342997" y="3998856"/>
              <a:ext cx="5231769" cy="5821592"/>
              <a:chOff x="0" y="-38100"/>
              <a:chExt cx="2025441" cy="2253788"/>
            </a:xfrm>
          </p:grpSpPr>
          <p:sp>
            <p:nvSpPr>
              <p:cNvPr id="114" name="Google Shape;114;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16" name="Google Shape;116;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7" name="Google Shape;117;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8" name="Google Shape;118;p2"/>
            <p:cNvGrpSpPr/>
            <p:nvPr/>
          </p:nvGrpSpPr>
          <p:grpSpPr>
            <a:xfrm>
              <a:off x="13119213" y="4249175"/>
              <a:ext cx="1860434" cy="3543033"/>
              <a:chOff x="0" y="0"/>
              <a:chExt cx="8636000" cy="16446500"/>
            </a:xfrm>
          </p:grpSpPr>
          <p:sp>
            <p:nvSpPr>
              <p:cNvPr id="119" name="Google Shape;119;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7">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21" name="Google Shape;121;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2" name="Google Shape;122;p2"/>
            <p:cNvSpPr txBox="1"/>
            <p:nvPr/>
          </p:nvSpPr>
          <p:spPr>
            <a:xfrm>
              <a:off x="3935817" y="2094072"/>
              <a:ext cx="14703130"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Safety and respect is our priority, please adhere to the following rules so that we can have a fun and engaging experience.</a:t>
              </a:r>
              <a:endParaRPr/>
            </a:p>
          </p:txBody>
        </p:sp>
        <p:sp>
          <p:nvSpPr>
            <p:cNvPr id="123" name="Google Shape;123;p2"/>
            <p:cNvSpPr txBox="1"/>
            <p:nvPr/>
          </p:nvSpPr>
          <p:spPr>
            <a:xfrm>
              <a:off x="3186637" y="416996"/>
              <a:ext cx="16201490" cy="1419192"/>
            </a:xfrm>
            <a:prstGeom prst="rect">
              <a:avLst/>
            </a:prstGeom>
            <a:noFill/>
            <a:ln>
              <a:noFill/>
            </a:ln>
          </p:spPr>
          <p:txBody>
            <a:bodyPr anchorCtr="0" anchor="t" bIns="0" lIns="0" spcFirstLastPara="1" rIns="0" wrap="square" tIns="0">
              <a:spAutoFit/>
            </a:bodyPr>
            <a:lstStyle/>
            <a:p>
              <a:pPr indent="0" lvl="0" marL="0" marR="0" rtl="0" algn="ctr">
                <a:lnSpc>
                  <a:spcPct val="94829"/>
                </a:lnSpc>
                <a:spcBef>
                  <a:spcPts val="0"/>
                </a:spcBef>
                <a:spcAft>
                  <a:spcPts val="0"/>
                </a:spcAft>
                <a:buNone/>
              </a:pPr>
              <a:r>
                <a:rPr lang="en-US" sz="8800">
                  <a:solidFill>
                    <a:srgbClr val="1A1A1A"/>
                  </a:solidFill>
                  <a:latin typeface="Arial"/>
                  <a:ea typeface="Arial"/>
                  <a:cs typeface="Arial"/>
                  <a:sym typeface="Arial"/>
                </a:rPr>
                <a:t>Housekeeping Rules</a:t>
              </a:r>
              <a:endParaRPr/>
            </a:p>
          </p:txBody>
        </p:sp>
        <p:sp>
          <p:nvSpPr>
            <p:cNvPr id="124" name="Google Shape;124;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5" name="Google Shape;125;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6" name="Google Shape;126;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7" name="Google Shape;127;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0" name="Google Shape;350;p20"/>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351" name="Google Shape;351;p20"/>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38771eee1c7_0_46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7" name="Google Shape;357;g38771eee1c7_0_465"/>
          <p:cNvSpPr txBox="1"/>
          <p:nvPr/>
        </p:nvSpPr>
        <p:spPr>
          <a:xfrm>
            <a:off x="391503" y="1549750"/>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358" name="Google Shape;358;g38771eee1c7_0_465"/>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9" name="Google Shape;359;g38771eee1c7_0_465"/>
          <p:cNvSpPr txBox="1"/>
          <p:nvPr/>
        </p:nvSpPr>
        <p:spPr>
          <a:xfrm>
            <a:off x="1633621" y="4385739"/>
            <a:ext cx="7314600" cy="2678400"/>
          </a:xfrm>
          <a:prstGeom prst="rect">
            <a:avLst/>
          </a:prstGeom>
          <a:noFill/>
          <a:ln>
            <a:noFill/>
          </a:ln>
        </p:spPr>
        <p:txBody>
          <a:bodyPr anchorCtr="0" anchor="t" bIns="0" lIns="0" spcFirstLastPara="1" rIns="0" wrap="square" tIns="0">
            <a:spAutoFit/>
          </a:bodyPr>
          <a:lstStyle/>
          <a:p>
            <a:pPr indent="-459309" lvl="1" marL="918618"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360" name="Google Shape;360;g38771eee1c7_0_465"/>
          <p:cNvSpPr txBox="1"/>
          <p:nvPr/>
        </p:nvSpPr>
        <p:spPr>
          <a:xfrm>
            <a:off x="1009899" y="8176125"/>
            <a:ext cx="91305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361" name="Google Shape;361;g38771eee1c7_0_465"/>
          <p:cNvSpPr txBox="1"/>
          <p:nvPr/>
        </p:nvSpPr>
        <p:spPr>
          <a:xfrm>
            <a:off x="12042200" y="897607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3" name="Google Shape;133;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4" name="Google Shape;134;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4" name="Google Shape;144;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45" name="Google Shape;145;p4"/>
          <p:cNvGrpSpPr/>
          <p:nvPr/>
        </p:nvGrpSpPr>
        <p:grpSpPr>
          <a:xfrm>
            <a:off x="1179029" y="2351617"/>
            <a:ext cx="16235373" cy="7143770"/>
            <a:chOff x="1428261" y="1187714"/>
            <a:chExt cx="21647164" cy="9525026"/>
          </a:xfrm>
        </p:grpSpPr>
        <p:grpSp>
          <p:nvGrpSpPr>
            <p:cNvPr id="146" name="Google Shape;146;p4"/>
            <p:cNvGrpSpPr/>
            <p:nvPr/>
          </p:nvGrpSpPr>
          <p:grpSpPr>
            <a:xfrm>
              <a:off x="1428261" y="3704463"/>
              <a:ext cx="6763103" cy="7008277"/>
              <a:chOff x="-1458" y="-38100"/>
              <a:chExt cx="1335922" cy="1384351"/>
            </a:xfrm>
          </p:grpSpPr>
          <p:sp>
            <p:nvSpPr>
              <p:cNvPr id="147" name="Google Shape;147;p4"/>
              <p:cNvSpPr/>
              <p:nvPr/>
            </p:nvSpPr>
            <p:spPr>
              <a:xfrm>
                <a:off x="-1458" y="8621"/>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8" name="Google Shape;148;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49" name="Google Shape;149;p4"/>
            <p:cNvGrpSpPr/>
            <p:nvPr/>
          </p:nvGrpSpPr>
          <p:grpSpPr>
            <a:xfrm>
              <a:off x="8878182" y="3704463"/>
              <a:ext cx="6755722" cy="6964633"/>
              <a:chOff x="0" y="-38100"/>
              <a:chExt cx="1334464" cy="1375730"/>
            </a:xfrm>
          </p:grpSpPr>
          <p:sp>
            <p:nvSpPr>
              <p:cNvPr id="150" name="Google Shape;150;p4"/>
              <p:cNvSpPr/>
              <p:nvPr/>
            </p:nvSpPr>
            <p:spPr>
              <a:xfrm>
                <a:off x="0" y="0"/>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1" name="Google Shape;151;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52" name="Google Shape;152;p4"/>
            <p:cNvGrpSpPr/>
            <p:nvPr/>
          </p:nvGrpSpPr>
          <p:grpSpPr>
            <a:xfrm>
              <a:off x="16319703" y="3704463"/>
              <a:ext cx="6755722" cy="6964633"/>
              <a:chOff x="0" y="-38100"/>
              <a:chExt cx="1334464" cy="1375730"/>
            </a:xfrm>
          </p:grpSpPr>
          <p:sp>
            <p:nvSpPr>
              <p:cNvPr id="153" name="Google Shape;153;p4"/>
              <p:cNvSpPr/>
              <p:nvPr/>
            </p:nvSpPr>
            <p:spPr>
              <a:xfrm>
                <a:off x="0" y="0"/>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 name="Google Shape;154;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55" name="Google Shape;155;p4"/>
            <p:cNvSpPr txBox="1"/>
            <p:nvPr/>
          </p:nvSpPr>
          <p:spPr>
            <a:xfrm>
              <a:off x="1842464" y="5208024"/>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Dry Container</a:t>
              </a:r>
              <a:endParaRPr/>
            </a:p>
          </p:txBody>
        </p:sp>
        <p:sp>
          <p:nvSpPr>
            <p:cNvPr id="156" name="Google Shape;156;p4"/>
            <p:cNvSpPr txBox="1"/>
            <p:nvPr/>
          </p:nvSpPr>
          <p:spPr>
            <a:xfrm>
              <a:off x="2078391" y="6986987"/>
              <a:ext cx="5409667" cy="2303195"/>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(Box Containers)</a:t>
              </a:r>
              <a:endParaRPr/>
            </a:p>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Carry clothes, toys, books, tools and things that don’t need to be cold. </a:t>
              </a:r>
              <a:endParaRPr/>
            </a:p>
          </p:txBody>
        </p:sp>
        <p:sp>
          <p:nvSpPr>
            <p:cNvPr id="157" name="Google Shape;157;p4"/>
            <p:cNvSpPr txBox="1"/>
            <p:nvPr/>
          </p:nvSpPr>
          <p:spPr>
            <a:xfrm>
              <a:off x="9212828" y="5106786"/>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Refrigerated</a:t>
              </a:r>
              <a:endParaRPr/>
            </a:p>
          </p:txBody>
        </p:sp>
        <p:sp>
          <p:nvSpPr>
            <p:cNvPr id="158" name="Google Shape;158;p4"/>
            <p:cNvSpPr txBox="1"/>
            <p:nvPr/>
          </p:nvSpPr>
          <p:spPr>
            <a:xfrm>
              <a:off x="9756021" y="6900624"/>
              <a:ext cx="4878691" cy="2273443"/>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(Reefers) Carry food like fruits, veggies, meat or medicine that must stay cold. </a:t>
              </a:r>
              <a:endParaRPr/>
            </a:p>
          </p:txBody>
        </p:sp>
        <p:sp>
          <p:nvSpPr>
            <p:cNvPr id="159" name="Google Shape;159;p4"/>
            <p:cNvSpPr txBox="1"/>
            <p:nvPr/>
          </p:nvSpPr>
          <p:spPr>
            <a:xfrm>
              <a:off x="16518622" y="5106784"/>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Tank</a:t>
              </a:r>
              <a:endParaRPr/>
            </a:p>
          </p:txBody>
        </p:sp>
        <p:sp>
          <p:nvSpPr>
            <p:cNvPr id="160" name="Google Shape;160;p4"/>
            <p:cNvSpPr txBox="1"/>
            <p:nvPr/>
          </p:nvSpPr>
          <p:spPr>
            <a:xfrm>
              <a:off x="17258220" y="6623320"/>
              <a:ext cx="4878691" cy="1692087"/>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Carry liquids like milk, oil or chemicals, think of it like a soda on wheels!</a:t>
              </a:r>
              <a:endParaRPr/>
            </a:p>
          </p:txBody>
        </p:sp>
        <p:sp>
          <p:nvSpPr>
            <p:cNvPr id="161" name="Google Shape;161;p4"/>
            <p:cNvSpPr txBox="1"/>
            <p:nvPr/>
          </p:nvSpPr>
          <p:spPr>
            <a:xfrm>
              <a:off x="2961770" y="1187714"/>
              <a:ext cx="18588545" cy="1538883"/>
            </a:xfrm>
            <a:prstGeom prst="rect">
              <a:avLst/>
            </a:prstGeom>
            <a:noFill/>
            <a:ln>
              <a:noFill/>
            </a:ln>
          </p:spPr>
          <p:txBody>
            <a:bodyPr anchorCtr="0" anchor="t" bIns="0" lIns="0" spcFirstLastPara="1" rIns="0" wrap="square" tIns="0">
              <a:spAutoFit/>
            </a:bodyPr>
            <a:lstStyle/>
            <a:p>
              <a:pPr indent="0" lvl="0" marL="0" marR="0" rtl="0" algn="ctr">
                <a:lnSpc>
                  <a:spcPct val="102272"/>
                </a:lnSpc>
                <a:spcBef>
                  <a:spcPts val="0"/>
                </a:spcBef>
                <a:spcAft>
                  <a:spcPts val="0"/>
                </a:spcAft>
                <a:buNone/>
              </a:pPr>
              <a:r>
                <a:rPr lang="en-US" sz="8800">
                  <a:solidFill>
                    <a:srgbClr val="EC4F29"/>
                  </a:solidFill>
                  <a:latin typeface="Arial"/>
                  <a:ea typeface="Arial"/>
                  <a:cs typeface="Arial"/>
                  <a:sym typeface="Arial"/>
                </a:rPr>
                <a:t>Cargo Containers Types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g38771eee1c7_0_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71" name="Google Shape;171;g38771eee1c7_0_0"/>
          <p:cNvGrpSpPr/>
          <p:nvPr/>
        </p:nvGrpSpPr>
        <p:grpSpPr>
          <a:xfrm>
            <a:off x="598516" y="3306993"/>
            <a:ext cx="5830213" cy="5501944"/>
            <a:chOff x="0" y="-141976"/>
            <a:chExt cx="7773617" cy="7335925"/>
          </a:xfrm>
        </p:grpSpPr>
        <p:grpSp>
          <p:nvGrpSpPr>
            <p:cNvPr id="172" name="Google Shape;172;g38771eee1c7_0_0"/>
            <p:cNvGrpSpPr/>
            <p:nvPr/>
          </p:nvGrpSpPr>
          <p:grpSpPr>
            <a:xfrm>
              <a:off x="1138378" y="-141976"/>
              <a:ext cx="6635239" cy="7335925"/>
              <a:chOff x="0" y="-38100"/>
              <a:chExt cx="1780603" cy="1968636"/>
            </a:xfrm>
          </p:grpSpPr>
          <p:sp>
            <p:nvSpPr>
              <p:cNvPr id="173" name="Google Shape;173;g38771eee1c7_0_0"/>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4" name="Google Shape;174;g38771eee1c7_0_0"/>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75" name="Google Shape;175;g38771eee1c7_0_0"/>
            <p:cNvGrpSpPr/>
            <p:nvPr/>
          </p:nvGrpSpPr>
          <p:grpSpPr>
            <a:xfrm>
              <a:off x="0" y="1278820"/>
              <a:ext cx="1771167" cy="1893133"/>
              <a:chOff x="0" y="-38100"/>
              <a:chExt cx="414900" cy="443471"/>
            </a:xfrm>
          </p:grpSpPr>
          <p:sp>
            <p:nvSpPr>
              <p:cNvPr id="176" name="Google Shape;176;g38771eee1c7_0_0"/>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7" name="Google Shape;177;g38771eee1c7_0_0"/>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78" name="Google Shape;178;g38771eee1c7_0_0"/>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01</a:t>
              </a:r>
              <a:endParaRPr/>
            </a:p>
          </p:txBody>
        </p:sp>
        <p:sp>
          <p:nvSpPr>
            <p:cNvPr id="179" name="Google Shape;179;g38771eee1c7_0_0"/>
            <p:cNvSpPr txBox="1"/>
            <p:nvPr/>
          </p:nvSpPr>
          <p:spPr>
            <a:xfrm>
              <a:off x="1698746" y="1914640"/>
              <a:ext cx="5514600" cy="49191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Major national freight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Operate across multiple states and even internationally</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Move massive volumes of cargo</a:t>
              </a:r>
              <a:endParaRPr/>
            </a:p>
          </p:txBody>
        </p:sp>
        <p:sp>
          <p:nvSpPr>
            <p:cNvPr id="180" name="Google Shape;180;g38771eee1c7_0_0"/>
            <p:cNvSpPr txBox="1"/>
            <p:nvPr/>
          </p:nvSpPr>
          <p:spPr>
            <a:xfrm>
              <a:off x="1514266"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 Class 1</a:t>
              </a:r>
              <a:endParaRPr/>
            </a:p>
          </p:txBody>
        </p:sp>
      </p:grpSp>
      <p:grpSp>
        <p:nvGrpSpPr>
          <p:cNvPr id="181" name="Google Shape;181;g38771eee1c7_0_0"/>
          <p:cNvGrpSpPr/>
          <p:nvPr/>
        </p:nvGrpSpPr>
        <p:grpSpPr>
          <a:xfrm>
            <a:off x="6228887" y="3306993"/>
            <a:ext cx="5867213" cy="5501944"/>
            <a:chOff x="0" y="-141976"/>
            <a:chExt cx="7822951" cy="7335925"/>
          </a:xfrm>
        </p:grpSpPr>
        <p:grpSp>
          <p:nvGrpSpPr>
            <p:cNvPr id="182" name="Google Shape;182;g38771eee1c7_0_0"/>
            <p:cNvGrpSpPr/>
            <p:nvPr/>
          </p:nvGrpSpPr>
          <p:grpSpPr>
            <a:xfrm>
              <a:off x="1138378" y="-141976"/>
              <a:ext cx="6635239" cy="7335925"/>
              <a:chOff x="0" y="-38100"/>
              <a:chExt cx="1780603" cy="1968636"/>
            </a:xfrm>
          </p:grpSpPr>
          <p:sp>
            <p:nvSpPr>
              <p:cNvPr id="183" name="Google Shape;183;g38771eee1c7_0_0"/>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4" name="Google Shape;184;g38771eee1c7_0_0"/>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85" name="Google Shape;185;g38771eee1c7_0_0"/>
            <p:cNvGrpSpPr/>
            <p:nvPr/>
          </p:nvGrpSpPr>
          <p:grpSpPr>
            <a:xfrm>
              <a:off x="0" y="1278820"/>
              <a:ext cx="1771167" cy="1893133"/>
              <a:chOff x="0" y="-38100"/>
              <a:chExt cx="414900" cy="443471"/>
            </a:xfrm>
          </p:grpSpPr>
          <p:sp>
            <p:nvSpPr>
              <p:cNvPr id="186" name="Google Shape;186;g38771eee1c7_0_0"/>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7" name="Google Shape;187;g38771eee1c7_0_0"/>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8" name="Google Shape;188;g38771eee1c7_0_0"/>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02</a:t>
              </a:r>
              <a:endParaRPr/>
            </a:p>
          </p:txBody>
        </p:sp>
        <p:sp>
          <p:nvSpPr>
            <p:cNvPr id="189" name="Google Shape;189;g38771eee1c7_0_0"/>
            <p:cNvSpPr txBox="1"/>
            <p:nvPr/>
          </p:nvSpPr>
          <p:spPr>
            <a:xfrm>
              <a:off x="1514251" y="1278833"/>
              <a:ext cx="6308700" cy="54723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Regional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Operate within a specific region</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Connect rural or mid-sized areas to Class 1</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Handle medium-distance freight</a:t>
              </a:r>
              <a:endParaRPr/>
            </a:p>
          </p:txBody>
        </p:sp>
        <p:sp>
          <p:nvSpPr>
            <p:cNvPr id="190" name="Google Shape;190;g38771eee1c7_0_0"/>
            <p:cNvSpPr txBox="1"/>
            <p:nvPr/>
          </p:nvSpPr>
          <p:spPr>
            <a:xfrm>
              <a:off x="1514267"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Class 2</a:t>
              </a:r>
              <a:endParaRPr/>
            </a:p>
          </p:txBody>
        </p:sp>
      </p:grpSp>
      <p:grpSp>
        <p:nvGrpSpPr>
          <p:cNvPr id="191" name="Google Shape;191;g38771eee1c7_0_0"/>
          <p:cNvGrpSpPr/>
          <p:nvPr/>
        </p:nvGrpSpPr>
        <p:grpSpPr>
          <a:xfrm>
            <a:off x="12234408" y="3306993"/>
            <a:ext cx="5830213" cy="5501944"/>
            <a:chOff x="0" y="-141976"/>
            <a:chExt cx="7773617" cy="7335925"/>
          </a:xfrm>
        </p:grpSpPr>
        <p:grpSp>
          <p:nvGrpSpPr>
            <p:cNvPr id="192" name="Google Shape;192;g38771eee1c7_0_0"/>
            <p:cNvGrpSpPr/>
            <p:nvPr/>
          </p:nvGrpSpPr>
          <p:grpSpPr>
            <a:xfrm>
              <a:off x="1138378" y="-141976"/>
              <a:ext cx="6635239" cy="7335925"/>
              <a:chOff x="0" y="-38100"/>
              <a:chExt cx="1780603" cy="1968636"/>
            </a:xfrm>
          </p:grpSpPr>
          <p:sp>
            <p:nvSpPr>
              <p:cNvPr id="193" name="Google Shape;193;g38771eee1c7_0_0"/>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4" name="Google Shape;194;g38771eee1c7_0_0"/>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95" name="Google Shape;195;g38771eee1c7_0_0"/>
            <p:cNvGrpSpPr/>
            <p:nvPr/>
          </p:nvGrpSpPr>
          <p:grpSpPr>
            <a:xfrm>
              <a:off x="0" y="1278820"/>
              <a:ext cx="1771167" cy="1893133"/>
              <a:chOff x="0" y="-38100"/>
              <a:chExt cx="414900" cy="443471"/>
            </a:xfrm>
          </p:grpSpPr>
          <p:sp>
            <p:nvSpPr>
              <p:cNvPr id="196" name="Google Shape;196;g38771eee1c7_0_0"/>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7" name="Google Shape;197;g38771eee1c7_0_0"/>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98" name="Google Shape;198;g38771eee1c7_0_0"/>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03</a:t>
              </a:r>
              <a:endParaRPr/>
            </a:p>
          </p:txBody>
        </p:sp>
        <p:sp>
          <p:nvSpPr>
            <p:cNvPr id="199" name="Google Shape;199;g38771eee1c7_0_0"/>
            <p:cNvSpPr txBox="1"/>
            <p:nvPr/>
          </p:nvSpPr>
          <p:spPr>
            <a:xfrm>
              <a:off x="1698746" y="1914640"/>
              <a:ext cx="5514600" cy="43656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Short line &amp; local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Often within cities or short rural stretches</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Serve vital role moving goods to and from </a:t>
              </a:r>
              <a:r>
                <a:rPr lang="en-US" sz="2400">
                  <a:solidFill>
                    <a:srgbClr val="1A1A1A"/>
                  </a:solidFill>
                </a:rPr>
                <a:t>Class 1</a:t>
              </a:r>
              <a:r>
                <a:rPr b="0" i="0" lang="en-US" sz="2400" u="none" cap="none" strike="noStrike">
                  <a:solidFill>
                    <a:srgbClr val="1A1A1A"/>
                  </a:solidFill>
                  <a:latin typeface="Arial"/>
                  <a:ea typeface="Arial"/>
                  <a:cs typeface="Arial"/>
                  <a:sym typeface="Arial"/>
                </a:rPr>
                <a:t> or Class 2 railroads</a:t>
              </a:r>
              <a:endParaRPr/>
            </a:p>
          </p:txBody>
        </p:sp>
        <p:sp>
          <p:nvSpPr>
            <p:cNvPr id="200" name="Google Shape;200;g38771eee1c7_0_0"/>
            <p:cNvSpPr txBox="1"/>
            <p:nvPr/>
          </p:nvSpPr>
          <p:spPr>
            <a:xfrm>
              <a:off x="1514267"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Class 3</a:t>
              </a:r>
              <a:endParaRPr/>
            </a:p>
          </p:txBody>
        </p:sp>
      </p:grpSp>
      <p:sp>
        <p:nvSpPr>
          <p:cNvPr id="201" name="Google Shape;201;g38771eee1c7_0_0"/>
          <p:cNvSpPr txBox="1"/>
          <p:nvPr/>
        </p:nvSpPr>
        <p:spPr>
          <a:xfrm>
            <a:off x="598516" y="1304021"/>
            <a:ext cx="17388900" cy="2261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8475">
                <a:solidFill>
                  <a:srgbClr val="EC4F29"/>
                </a:solidFill>
                <a:latin typeface="Arial"/>
                <a:ea typeface="Arial"/>
                <a:cs typeface="Arial"/>
                <a:sym typeface="Arial"/>
              </a:rPr>
              <a:t>Freight Classifications </a:t>
            </a:r>
            <a:endParaRPr/>
          </a:p>
          <a:p>
            <a:pPr indent="0" lvl="0" marL="0" marR="0" rtl="0" algn="ctr">
              <a:lnSpc>
                <a:spcPct val="140000"/>
              </a:lnSpc>
              <a:spcBef>
                <a:spcPts val="0"/>
              </a:spcBef>
              <a:spcAft>
                <a:spcPts val="0"/>
              </a:spcAft>
              <a:buNone/>
            </a:pPr>
            <a:r>
              <a:rPr lang="en-US" sz="2825">
                <a:solidFill>
                  <a:srgbClr val="000000"/>
                </a:solidFill>
                <a:latin typeface="Arial"/>
                <a:ea typeface="Arial"/>
                <a:cs typeface="Arial"/>
                <a:sym typeface="Arial"/>
              </a:rPr>
              <a:t>(Class 1, 2, 3 Railroads)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g38771eee1c7_0_1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211" name="Google Shape;211;g38771eee1c7_0_114"/>
          <p:cNvGrpSpPr/>
          <p:nvPr/>
        </p:nvGrpSpPr>
        <p:grpSpPr>
          <a:xfrm>
            <a:off x="650103" y="1797990"/>
            <a:ext cx="10491075" cy="6963052"/>
            <a:chOff x="0" y="0"/>
            <a:chExt cx="13988100" cy="9284070"/>
          </a:xfrm>
        </p:grpSpPr>
        <p:sp>
          <p:nvSpPr>
            <p:cNvPr id="212" name="Google Shape;212;g38771eee1c7_0_114"/>
            <p:cNvSpPr/>
            <p:nvPr/>
          </p:nvSpPr>
          <p:spPr>
            <a:xfrm>
              <a:off x="0" y="0"/>
              <a:ext cx="13988075" cy="8721645"/>
            </a:xfrm>
            <a:custGeom>
              <a:rect b="b" l="l" r="r" t="t"/>
              <a:pathLst>
                <a:path extrusionOk="0" h="8721645" w="13988075">
                  <a:moveTo>
                    <a:pt x="0" y="0"/>
                  </a:moveTo>
                  <a:lnTo>
                    <a:pt x="13988075" y="0"/>
                  </a:lnTo>
                  <a:lnTo>
                    <a:pt x="13988075" y="8721645"/>
                  </a:lnTo>
                  <a:lnTo>
                    <a:pt x="0" y="8721645"/>
                  </a:lnTo>
                  <a:lnTo>
                    <a:pt x="0" y="0"/>
                  </a:lnTo>
                  <a:close/>
                </a:path>
              </a:pathLst>
            </a:custGeom>
            <a:blipFill rotWithShape="1">
              <a:blip r:embed="rId4">
                <a:alphaModFix/>
              </a:blip>
              <a:stretch>
                <a:fillRect b="0" l="-5209" r="-5209"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3" name="Google Shape;213;g38771eee1c7_0_114"/>
            <p:cNvSpPr txBox="1"/>
            <p:nvPr/>
          </p:nvSpPr>
          <p:spPr>
            <a:xfrm>
              <a:off x="0" y="8693070"/>
              <a:ext cx="13988100" cy="591000"/>
            </a:xfrm>
            <a:prstGeom prst="rect">
              <a:avLst/>
            </a:prstGeom>
            <a:noFill/>
            <a:ln>
              <a:noFill/>
            </a:ln>
          </p:spPr>
          <p:txBody>
            <a:bodyPr anchorCtr="0" anchor="t" bIns="0" lIns="0" spcFirstLastPara="1" rIns="0" wrap="square" tIns="0">
              <a:spAutoFit/>
            </a:bodyPr>
            <a:lstStyle/>
            <a:p>
              <a:pPr indent="0" lvl="0" marL="0" marR="0" rtl="0" algn="ctr">
                <a:lnSpc>
                  <a:spcPct val="139956"/>
                </a:lnSpc>
                <a:spcBef>
                  <a:spcPts val="0"/>
                </a:spcBef>
                <a:spcAft>
                  <a:spcPts val="0"/>
                </a:spcAft>
                <a:buNone/>
              </a:pPr>
              <a:r>
                <a:rPr lang="en-US" sz="1200">
                  <a:solidFill>
                    <a:srgbClr val="000000"/>
                  </a:solidFill>
                  <a:latin typeface="Arial"/>
                  <a:ea typeface="Arial"/>
                  <a:cs typeface="Arial"/>
                  <a:sym typeface="Arial"/>
                </a:rPr>
                <a:t>Zolfagharifard, E. (2015, May 13). Broken rails and welds are the biggest causes of train derailments. Mail Online. https://www.dailymail.co.uk/sciencetech/article-3080438/What-biggest-causes-rail-derailments-Graphic-reveals-broken-rails-welds-main-culprits.html</a:t>
              </a:r>
              <a:endParaRPr sz="1200"/>
            </a:p>
          </p:txBody>
        </p:sp>
      </p:grpSp>
      <p:sp>
        <p:nvSpPr>
          <p:cNvPr id="214" name="Google Shape;214;g38771eee1c7_0_114"/>
          <p:cNvSpPr txBox="1"/>
          <p:nvPr/>
        </p:nvSpPr>
        <p:spPr>
          <a:xfrm>
            <a:off x="11742314" y="2880427"/>
            <a:ext cx="5820300" cy="22278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chemeClr val="dk1"/>
                </a:solidFill>
                <a:latin typeface="Arial"/>
                <a:ea typeface="Arial"/>
                <a:cs typeface="Arial"/>
                <a:sym typeface="Arial"/>
              </a:rPr>
              <a:t>Based on this data, what are the primary reasons for derailments?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38771eee1c7_0_20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4" name="Google Shape;224;g38771eee1c7_0_201"/>
          <p:cNvSpPr/>
          <p:nvPr/>
        </p:nvSpPr>
        <p:spPr>
          <a:xfrm>
            <a:off x="7395025" y="1028700"/>
            <a:ext cx="9874116" cy="7978386"/>
          </a:xfrm>
          <a:custGeom>
            <a:rect b="b" l="l" r="r" t="t"/>
            <a:pathLst>
              <a:path extrusionOk="0" h="8743437" w="10393806">
                <a:moveTo>
                  <a:pt x="0" y="0"/>
                </a:moveTo>
                <a:lnTo>
                  <a:pt x="10393806" y="0"/>
                </a:lnTo>
                <a:lnTo>
                  <a:pt x="10393806" y="8743437"/>
                </a:lnTo>
                <a:lnTo>
                  <a:pt x="0" y="8743437"/>
                </a:lnTo>
                <a:lnTo>
                  <a:pt x="0" y="0"/>
                </a:lnTo>
                <a:close/>
              </a:path>
            </a:pathLst>
          </a:custGeom>
          <a:blipFill rotWithShape="1">
            <a:blip r:embed="rId4">
              <a:alphaModFix/>
            </a:blip>
            <a:stretch>
              <a:fillRect b="-3568"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5" name="Google Shape;225;g38771eee1c7_0_201"/>
          <p:cNvSpPr txBox="1"/>
          <p:nvPr/>
        </p:nvSpPr>
        <p:spPr>
          <a:xfrm>
            <a:off x="618748" y="3497490"/>
            <a:ext cx="5177100" cy="2123700"/>
          </a:xfrm>
          <a:prstGeom prst="rect">
            <a:avLst/>
          </a:prstGeom>
          <a:noFill/>
          <a:ln>
            <a:noFill/>
          </a:ln>
        </p:spPr>
        <p:txBody>
          <a:bodyPr anchorCtr="0" anchor="t" bIns="0" lIns="0" spcFirstLastPara="1" rIns="0" wrap="square" tIns="0">
            <a:spAutoFit/>
          </a:bodyPr>
          <a:lstStyle/>
          <a:p>
            <a:pPr indent="0" lvl="0" marL="0" marR="0" rtl="0" algn="ctr">
              <a:lnSpc>
                <a:spcPct val="258725"/>
              </a:lnSpc>
              <a:spcBef>
                <a:spcPts val="0"/>
              </a:spcBef>
              <a:spcAft>
                <a:spcPts val="0"/>
              </a:spcAft>
              <a:buNone/>
            </a:pPr>
            <a:r>
              <a:rPr lang="en-US" sz="4000">
                <a:solidFill>
                  <a:srgbClr val="EC4F29"/>
                </a:solidFill>
                <a:latin typeface="Arial"/>
                <a:ea typeface="Arial"/>
                <a:cs typeface="Arial"/>
                <a:sym typeface="Arial"/>
              </a:rPr>
              <a:t>Signals and Sensors  </a:t>
            </a:r>
            <a:endParaRPr/>
          </a:p>
          <a:p>
            <a:pPr indent="0" lvl="0" marL="0" marR="0" rtl="0" algn="ctr">
              <a:lnSpc>
                <a:spcPct val="34993"/>
              </a:lnSpc>
              <a:spcBef>
                <a:spcPts val="0"/>
              </a:spcBef>
              <a:spcAft>
                <a:spcPts val="0"/>
              </a:spcAft>
              <a:buNone/>
            </a:pPr>
            <a:r>
              <a:t/>
            </a:r>
            <a:endParaRPr sz="9856">
              <a:solidFill>
                <a:srgbClr val="EC4F29"/>
              </a:solidFill>
              <a:latin typeface="Arial"/>
              <a:ea typeface="Arial"/>
              <a:cs typeface="Arial"/>
              <a:sym typeface="Arial"/>
            </a:endParaRPr>
          </a:p>
        </p:txBody>
      </p:sp>
      <p:sp>
        <p:nvSpPr>
          <p:cNvPr id="226" name="Google Shape;226;g38771eee1c7_0_201"/>
          <p:cNvSpPr txBox="1"/>
          <p:nvPr/>
        </p:nvSpPr>
        <p:spPr>
          <a:xfrm>
            <a:off x="9279025" y="8874025"/>
            <a:ext cx="8281200" cy="8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https://www.researchgate.net/profile/Daniel-Brod/publication/331134575/figure/fig1/AS:726625322799104@1550252385092/Generic-PTC-Architecture.png</a:t>
            </a:r>
            <a:endParaRPr sz="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38771eee1c7_0_287"/>
          <p:cNvSpPr/>
          <p:nvPr/>
        </p:nvSpPr>
        <p:spPr>
          <a:xfrm>
            <a:off x="205149" y="3185174"/>
            <a:ext cx="4445000" cy="444500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3">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g38771eee1c7_0_287"/>
          <p:cNvSpPr/>
          <p:nvPr/>
        </p:nvSpPr>
        <p:spPr>
          <a:xfrm>
            <a:off x="4878740"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4">
              <a:alphaModFix/>
            </a:blip>
            <a:stretch>
              <a:fillRect b="0" l="-24998" r="-2499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7" name="Google Shape;237;g38771eee1c7_0_287"/>
          <p:cNvSpPr/>
          <p:nvPr/>
        </p:nvSpPr>
        <p:spPr>
          <a:xfrm>
            <a:off x="9403355"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5">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8" name="Google Shape;238;g38771eee1c7_0_287"/>
          <p:cNvSpPr/>
          <p:nvPr/>
        </p:nvSpPr>
        <p:spPr>
          <a:xfrm>
            <a:off x="13897215" y="3364720"/>
            <a:ext cx="4159250" cy="415925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6">
              <a:alphaModFix/>
            </a:blip>
            <a:stretch>
              <a:fillRect b="0" l="-15558" r="-1555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9" name="Google Shape;239;g38771eee1c7_0_287"/>
          <p:cNvSpPr txBox="1"/>
          <p:nvPr/>
        </p:nvSpPr>
        <p:spPr>
          <a:xfrm>
            <a:off x="1754095" y="1645300"/>
            <a:ext cx="14779800" cy="1015800"/>
          </a:xfrm>
          <a:prstGeom prst="rect">
            <a:avLst/>
          </a:prstGeom>
          <a:noFill/>
          <a:ln>
            <a:noFill/>
          </a:ln>
        </p:spPr>
        <p:txBody>
          <a:bodyPr anchorCtr="0" anchor="t" bIns="0" lIns="0" spcFirstLastPara="1" rIns="0" wrap="square" tIns="0">
            <a:spAutoFit/>
          </a:bodyPr>
          <a:lstStyle/>
          <a:p>
            <a:pPr indent="0" lvl="0" marL="0" marR="0" rtl="0" algn="ctr">
              <a:lnSpc>
                <a:spcPct val="151500"/>
              </a:lnSpc>
              <a:spcBef>
                <a:spcPts val="0"/>
              </a:spcBef>
              <a:spcAft>
                <a:spcPts val="0"/>
              </a:spcAft>
              <a:buNone/>
            </a:pPr>
            <a:r>
              <a:rPr lang="en-US" sz="6600">
                <a:solidFill>
                  <a:srgbClr val="EC4F29"/>
                </a:solidFill>
                <a:latin typeface="Arial"/>
                <a:ea typeface="Arial"/>
                <a:cs typeface="Arial"/>
                <a:sym typeface="Arial"/>
              </a:rPr>
              <a:t>Rural Grade Crossings</a:t>
            </a:r>
            <a:endParaRPr/>
          </a:p>
        </p:txBody>
      </p:sp>
      <p:sp>
        <p:nvSpPr>
          <p:cNvPr id="240" name="Google Shape;240;g38771eee1c7_0_287"/>
          <p:cNvSpPr txBox="1"/>
          <p:nvPr/>
        </p:nvSpPr>
        <p:spPr>
          <a:xfrm>
            <a:off x="533400" y="8391586"/>
            <a:ext cx="17221200" cy="6156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rgbClr val="000000"/>
                </a:solidFill>
                <a:latin typeface="Arial"/>
                <a:ea typeface="Arial"/>
                <a:cs typeface="Arial"/>
                <a:sym typeface="Arial"/>
              </a:rPr>
              <a:t>Based on these images, can you determine what rural grade crossings are?</a:t>
            </a:r>
            <a:endParaRPr/>
          </a:p>
        </p:txBody>
      </p:sp>
      <p:sp>
        <p:nvSpPr>
          <p:cNvPr id="241" name="Google Shape;241;g38771eee1c7_0_287"/>
          <p:cNvSpPr txBox="1"/>
          <p:nvPr/>
        </p:nvSpPr>
        <p:spPr>
          <a:xfrm>
            <a:off x="938625" y="7781475"/>
            <a:ext cx="2846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https://thetracksidephotographer.com/2018/01/11/grade-crossings-3/</a:t>
            </a:r>
            <a:endParaRPr sz="800">
              <a:solidFill>
                <a:schemeClr val="dk1"/>
              </a:solidFill>
            </a:endParaRPr>
          </a:p>
        </p:txBody>
      </p:sp>
      <p:sp>
        <p:nvSpPr>
          <p:cNvPr id="242" name="Google Shape;242;g38771eee1c7_0_287"/>
          <p:cNvSpPr txBox="1"/>
          <p:nvPr/>
        </p:nvSpPr>
        <p:spPr>
          <a:xfrm>
            <a:off x="6116175" y="7690650"/>
            <a:ext cx="2604000" cy="16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https://railroads.dot.gov/sites/fra.dot.gov/files/inline-images/0274.jpg</a:t>
            </a:r>
            <a:endParaRPr sz="800">
              <a:solidFill>
                <a:schemeClr val="dk1"/>
              </a:solidFill>
            </a:endParaRPr>
          </a:p>
        </p:txBody>
      </p:sp>
      <p:sp>
        <p:nvSpPr>
          <p:cNvPr id="243" name="Google Shape;243;g38771eee1c7_0_287"/>
          <p:cNvSpPr txBox="1"/>
          <p:nvPr/>
        </p:nvSpPr>
        <p:spPr>
          <a:xfrm>
            <a:off x="10355125" y="7842050"/>
            <a:ext cx="3313500" cy="11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https://encrypted-tbn0.gstatic.com/images?q=tbn:ANd9GcQEa8R3KT5nLMbcFBo0kCo3U9OB8GrunNpJlQ&amp;s</a:t>
            </a:r>
            <a:endParaRPr sz="800">
              <a:solidFill>
                <a:schemeClr val="dk1"/>
              </a:solidFill>
            </a:endParaRPr>
          </a:p>
        </p:txBody>
      </p:sp>
      <p:sp>
        <p:nvSpPr>
          <p:cNvPr id="244" name="Google Shape;244;g38771eee1c7_0_287"/>
          <p:cNvSpPr txBox="1"/>
          <p:nvPr/>
        </p:nvSpPr>
        <p:spPr>
          <a:xfrm>
            <a:off x="14674750" y="7674900"/>
            <a:ext cx="2201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https://www.alamy.com/stock-photo/rural-railroad-crossing.html?sortBy=relevant</a:t>
            </a:r>
            <a:endParaRPr sz="8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0" name="Google Shape;250;p9"/>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251" name="Google Shape;251;p9"/>
          <p:cNvSpPr txBox="1"/>
          <p:nvPr/>
        </p:nvSpPr>
        <p:spPr>
          <a:xfrm>
            <a:off x="1028700" y="59817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 Engineering Design Challenge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